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4"/>
  </p:notesMasterIdLst>
  <p:handoutMasterIdLst>
    <p:handoutMasterId r:id="rId35"/>
  </p:handoutMasterIdLst>
  <p:sldIdLst>
    <p:sldId id="378" r:id="rId2"/>
    <p:sldId id="379" r:id="rId3"/>
    <p:sldId id="380" r:id="rId4"/>
    <p:sldId id="407" r:id="rId5"/>
    <p:sldId id="381" r:id="rId6"/>
    <p:sldId id="382" r:id="rId7"/>
    <p:sldId id="383" r:id="rId8"/>
    <p:sldId id="384" r:id="rId9"/>
    <p:sldId id="408" r:id="rId10"/>
    <p:sldId id="387" r:id="rId11"/>
    <p:sldId id="388" r:id="rId12"/>
    <p:sldId id="389" r:id="rId13"/>
    <p:sldId id="409" r:id="rId14"/>
    <p:sldId id="390" r:id="rId15"/>
    <p:sldId id="391" r:id="rId16"/>
    <p:sldId id="392" r:id="rId17"/>
    <p:sldId id="393" r:id="rId18"/>
    <p:sldId id="410" r:id="rId19"/>
    <p:sldId id="394" r:id="rId20"/>
    <p:sldId id="395" r:id="rId21"/>
    <p:sldId id="396" r:id="rId22"/>
    <p:sldId id="397" r:id="rId23"/>
    <p:sldId id="398" r:id="rId24"/>
    <p:sldId id="399" r:id="rId25"/>
    <p:sldId id="411" r:id="rId26"/>
    <p:sldId id="400" r:id="rId27"/>
    <p:sldId id="401" r:id="rId28"/>
    <p:sldId id="402" r:id="rId29"/>
    <p:sldId id="403" r:id="rId30"/>
    <p:sldId id="404" r:id="rId31"/>
    <p:sldId id="405" r:id="rId32"/>
    <p:sldId id="412" r:id="rId33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85"/>
    <a:srgbClr val="0F1150"/>
    <a:srgbClr val="B2B2B2"/>
    <a:srgbClr val="ADC610"/>
    <a:srgbClr val="7BA0C9"/>
    <a:srgbClr val="77C0D7"/>
    <a:srgbClr val="775CD7"/>
    <a:srgbClr val="FB0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1402" y="-67"/>
      </p:cViewPr>
      <p:guideLst>
        <p:guide orient="horz" pos="1296"/>
        <p:guide pos="290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BA8988B8-BF5E-4F76-90BE-9DEACBEBCDDE}" type="datetime1">
              <a:rPr lang="en-US" altLang="nl-NL"/>
              <a:pPr>
                <a:defRPr/>
              </a:pPr>
              <a:t>6/25/2014</a:t>
            </a:fld>
            <a:endParaRPr lang="en-US" altLang="nl-NL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ECA333A5-6AE8-46A4-8CBB-B532C8650DBC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10631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F681D4C7-D738-49CE-A10D-F4F54A3E4B25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316856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defRPr/>
            </a:pPr>
            <a:endParaRPr lang="nl-NL" altLang="nl-NL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693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79902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4912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030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253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692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355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20879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576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77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779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99113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title style</a:t>
            </a:r>
            <a:br>
              <a:rPr lang="nl-NL" altLang="nl-NL" smtClean="0"/>
            </a:br>
            <a:endParaRPr lang="nl-NL" altLang="nl-NL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</p:txBody>
      </p:sp>
      <p:sp>
        <p:nvSpPr>
          <p:cNvPr id="1028" name="Rectangle 13"/>
          <p:cNvSpPr>
            <a:spLocks noChangeArrowheads="1"/>
          </p:cNvSpPr>
          <p:nvPr userDrawn="1"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29" name="Rectangle 19"/>
          <p:cNvSpPr>
            <a:spLocks noChangeArrowheads="1"/>
          </p:cNvSpPr>
          <p:nvPr userDrawn="1"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30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31" name="Line 22"/>
          <p:cNvSpPr>
            <a:spLocks noChangeShapeType="1"/>
          </p:cNvSpPr>
          <p:nvPr userDrawn="1"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32" name="Text Box 23"/>
          <p:cNvSpPr txBox="1">
            <a:spLocks noChangeArrowheads="1"/>
          </p:cNvSpPr>
          <p:nvPr userDrawn="1"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nl-NL" altLang="nl-NL" sz="1400" smtClean="0">
              <a:solidFill>
                <a:schemeClr val="bg2"/>
              </a:solidFill>
              <a:ea typeface="ＭＳ Ｐゴシック" pitchFamily="34" charset="-128"/>
            </a:endParaRPr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46A6F3EC-8AF9-4B8F-9796-B71246175144}" type="slidenum">
              <a:rPr lang="nl-NL" altLang="nl-NL" sz="1100" smtClean="0">
                <a:ea typeface="ＭＳ Ｐゴシック" charset="-128"/>
              </a:rPr>
              <a:pPr algn="r" eaLnBrk="1" hangingPunct="1">
                <a:defRPr/>
              </a:pPr>
              <a:t>‹nr.›</a:t>
            </a:fld>
            <a:endParaRPr lang="nl-NL" altLang="nl-NL" sz="1100" smtClean="0">
              <a:ea typeface="ＭＳ Ｐゴシック" charset="-128"/>
            </a:endParaRPr>
          </a:p>
        </p:txBody>
      </p:sp>
      <p:sp>
        <p:nvSpPr>
          <p:cNvPr id="1036" name="TextBox 19"/>
          <p:cNvSpPr txBox="1">
            <a:spLocks noChangeArrowheads="1"/>
          </p:cNvSpPr>
          <p:nvPr userDrawn="1"/>
        </p:nvSpPr>
        <p:spPr bwMode="auto">
          <a:xfrm>
            <a:off x="6656388" y="6324600"/>
            <a:ext cx="1463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altLang="nl-NL" sz="1000" smtClean="0">
                <a:solidFill>
                  <a:srgbClr val="00A6D6"/>
                </a:solidFill>
              </a:rPr>
              <a:t>Challenge the future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brandonpelfrey.com/blog/coding-a-simple-octree/octree-vortons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http://en.wikipedia.org/wiki/File:Octree2.sv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defRPr/>
            </a:pPr>
            <a:r>
              <a:rPr lang="nl-NL" altLang="nl-NL" dirty="0" smtClean="0">
                <a:latin typeface="+mn-lt"/>
                <a:ea typeface="ＭＳ Ｐゴシック" pitchFamily="34" charset="-128"/>
              </a:rPr>
              <a:t>Presentation </a:t>
            </a:r>
            <a:r>
              <a:rPr lang="nl-NL" altLang="nl-NL" dirty="0" err="1" smtClean="0">
                <a:latin typeface="+mn-lt"/>
                <a:ea typeface="ＭＳ Ｐゴシック" pitchFamily="34" charset="-128"/>
              </a:rPr>
              <a:t>Raytracer</a:t>
            </a:r>
            <a:endParaRPr lang="nl-NL" altLang="nl-NL" dirty="0" smtClean="0">
              <a:latin typeface="+mn-lt"/>
              <a:ea typeface="ＭＳ Ｐゴシック" pitchFamily="34" charset="-128"/>
            </a:endParaRPr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van den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Berg	4060156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Broekhuizen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4246586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Qu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Chen		1256025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 de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Graaff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4012534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Groeneboom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4169298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Rick van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Hattem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1297295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van der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Heide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1534033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Leon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Hoek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4021606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Kasanpawiro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4028880</a:t>
            </a: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Group members: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kern="0" dirty="0" err="1" smtClean="0">
                <a:latin typeface="Calibri" panose="020F0502020204030204" pitchFamily="34" charset="0"/>
              </a:rPr>
              <a:t>Geometric</a:t>
            </a:r>
            <a:r>
              <a:rPr lang="nl-NL" sz="3200" kern="0" dirty="0" smtClean="0">
                <a:latin typeface="Calibri" panose="020F0502020204030204" pitchFamily="34" charset="0"/>
              </a:rPr>
              <a:t> Ray </a:t>
            </a:r>
            <a:r>
              <a:rPr lang="nl-NL" sz="3200" kern="0" dirty="0" err="1" smtClean="0">
                <a:latin typeface="Calibri" panose="020F0502020204030204" pitchFamily="34" charset="0"/>
              </a:rPr>
              <a:t>Tracing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Raytracing</a:t>
            </a: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8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87" y="1659118"/>
            <a:ext cx="6099141" cy="38084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05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Solution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Raytracing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Möller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Trumbore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intersection method</a:t>
            </a: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9" name="Picture 2" descr="http://www.scratchapixel.com/assets/Uploads/Lesson009/l009-mt.png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6" y="1732224"/>
            <a:ext cx="3510707" cy="40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scratchapixel.com/assets/Uploads/Lesson009/l009-MTTriangle1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38" y="1355806"/>
            <a:ext cx="2857500" cy="464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4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Result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Raytracing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intersection working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97" y="1828800"/>
            <a:ext cx="5671019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400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9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Raytracing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latin typeface="Calibri"/>
              </a:rPr>
              <a:t>Normals</a:t>
            </a:r>
            <a:endParaRPr lang="en-US" sz="3200" kern="0" dirty="0" smtClean="0"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0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New Mesh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Blender’s monkey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37" y="1828800"/>
            <a:ext cx="3770739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65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Blinn-Phong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used as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colour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8" name="Tijdelijke aanduiding voor inhoud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35" y="1828800"/>
            <a:ext cx="3434142" cy="35067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10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Actual </a:t>
            </a:r>
            <a:r>
              <a:rPr lang="en-US" sz="3200" dirty="0" err="1" smtClean="0">
                <a:latin typeface="Calibri"/>
              </a:rPr>
              <a:t>normals</a:t>
            </a:r>
            <a:endParaRPr lang="nl-NL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96" y="1828800"/>
            <a:ext cx="3498020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– Using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simpleMonkey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7835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Actual </a:t>
            </a:r>
            <a:r>
              <a:rPr lang="en-US" sz="3200" dirty="0" err="1" smtClean="0">
                <a:latin typeface="Calibri"/>
              </a:rPr>
              <a:t>normals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– Applied to other models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2" descr="C:\Users\Q\Desktop\screenshotnotaraytrac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3" y="1772816"/>
            <a:ext cx="7567734" cy="36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42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8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Raytracing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Normals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0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Challenges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endParaRPr lang="en-US" sz="2000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15" y="2460396"/>
            <a:ext cx="6792271" cy="223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5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Competition Image</a:t>
            </a:r>
            <a:endParaRPr lang="en-US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Our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product</a:t>
            </a:r>
          </a:p>
        </p:txBody>
      </p:sp>
      <p:pic>
        <p:nvPicPr>
          <p:cNvPr id="2050" name="Picture 2" descr="D:\Dropbox\TU\1e Jaar\TI1805 Computer Graphics\Project\computer_graphics\PerfectRender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940" y="1104774"/>
            <a:ext cx="5287057" cy="50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12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Octrees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possible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solution</a:t>
            </a:r>
            <a:endParaRPr lang="en-US" sz="2000" dirty="0"/>
          </a:p>
        </p:txBody>
      </p:sp>
      <p:pic>
        <p:nvPicPr>
          <p:cNvPr id="6" name="Picture 2" descr="simple-octree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876" y="323416"/>
            <a:ext cx="3313950" cy="35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upload.wikimedia.org/wikipedia/commons/thumb/2/20/Octree2.svg/400px-Octree2.svg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8" y="2427842"/>
            <a:ext cx="5304038" cy="30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3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Octrees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possible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solution</a:t>
            </a:r>
            <a:endParaRPr lang="en-US" sz="2000" dirty="0"/>
          </a:p>
        </p:txBody>
      </p:sp>
      <p:pic>
        <p:nvPicPr>
          <p:cNvPr id="8" name="Picture 2" descr="http://www.scratchapixel.com/assets/Uploads/Lesson007/l007-2d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852" y="2087562"/>
            <a:ext cx="2852394" cy="285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scratchapixel.com/assets/Uploads/Lesson007/l007-2dfigmis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70" y="1884017"/>
            <a:ext cx="3055939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39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Octrees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result</a:t>
            </a:r>
            <a:endParaRPr lang="en-US" sz="2000" dirty="0"/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44" y="2215299"/>
            <a:ext cx="6258482" cy="266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49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Multithreading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possible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solution</a:t>
            </a:r>
            <a:endParaRPr lang="en-US" sz="20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30" y="3026469"/>
            <a:ext cx="4140723" cy="304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4" y="1516062"/>
            <a:ext cx="5215588" cy="192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70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Multithreading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result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,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live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rendering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at 20+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fps</a:t>
            </a:r>
            <a:endParaRPr lang="en-US" sz="2000" dirty="0"/>
          </a:p>
        </p:txBody>
      </p:sp>
      <p:pic>
        <p:nvPicPr>
          <p:cNvPr id="1026" name="Picture 2" descr="C:\Users\ArendJan\Downloads\710221228_4476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198" y="2344848"/>
            <a:ext cx="5708200" cy="23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9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Raytracing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Normals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0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Reflection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24" y="947130"/>
            <a:ext cx="4699526" cy="469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53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Reflection, onto other objects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7" name="Picture 1" descr="C:\Users\Q\git\computer_graphics\FaultyRenderImages\spher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50" y="1041399"/>
            <a:ext cx="3506788" cy="35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Q\git\computer_graphics\FaultyRenderImages\multiren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0" y="2111225"/>
            <a:ext cx="3598290" cy="35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0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Shadows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11" y="1828800"/>
            <a:ext cx="4036590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066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Shadows, multiple light sources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13" y="1828800"/>
            <a:ext cx="3984986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92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Work Distribution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>
          <a:xfrm>
            <a:off x="914400" y="1621409"/>
            <a:ext cx="7138987" cy="41289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:	Debugging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Linux, reflection,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3d models.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multithreading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shadows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motion, ground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textures,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Phong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shaders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Qu:		Debugging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Visual Studio,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Ray-Intersection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endParaRPr lang="en-US" dirty="0" smtClean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		presentation.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Windows operations, 3d models, presentation.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Ray-Intersection, 3d models,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shadows,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FPS counter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Rick:		Multithreading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3d models,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debugging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McOS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hosted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timer,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rewriting,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background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, 		FPS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counter,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Colouring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, 3d models, Debugging Linux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Leon:		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debugging Linux,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3d models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3d models, presentation,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debugging Visual Studio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Distribution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by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team member</a:t>
            </a:r>
          </a:p>
        </p:txBody>
      </p:sp>
    </p:spTree>
    <p:extLst>
      <p:ext uri="{BB962C8B-B14F-4D97-AF65-F5344CB8AC3E}">
        <p14:creationId xmlns:p14="http://schemas.microsoft.com/office/powerpoint/2010/main" val="1533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Refraction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04" y="2177592"/>
            <a:ext cx="3764752" cy="347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37" y="575035"/>
            <a:ext cx="3801395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4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Toggle functions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20" y="1278730"/>
            <a:ext cx="3902696" cy="390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274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9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Raytracing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Normals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66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9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Raytracing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Normals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4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Psychedelic Art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</a:p>
        </p:txBody>
      </p:sp>
      <p:pic>
        <p:nvPicPr>
          <p:cNvPr id="5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47273" y="1600200"/>
            <a:ext cx="4410765" cy="43952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>
                <a:latin typeface="Calibri" panose="020F0502020204030204" pitchFamily="34" charset="0"/>
              </a:rPr>
              <a:t>Cube </a:t>
            </a:r>
            <a:r>
              <a:rPr lang="nl-NL" sz="3600" dirty="0" err="1" smtClean="0">
                <a:latin typeface="Calibri" panose="020F0502020204030204" pitchFamily="34" charset="0"/>
              </a:rPr>
              <a:t>Rendering</a:t>
            </a:r>
            <a:endParaRPr lang="nl-NL" sz="3600" dirty="0">
              <a:latin typeface="Calibri" panose="020F0502020204030204" pitchFamily="34" charset="0"/>
            </a:endParaRP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155" y="1470582"/>
            <a:ext cx="6225781" cy="4185517"/>
          </a:xfrm>
          <a:prstGeom prst="rect">
            <a:avLst/>
          </a:prstGeom>
          <a:ln>
            <a:noFill/>
          </a:ln>
        </p:spPr>
      </p:pic>
      <p:sp>
        <p:nvSpPr>
          <p:cNvPr id="5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</a:p>
        </p:txBody>
      </p:sp>
    </p:spTree>
    <p:extLst>
      <p:ext uri="{BB962C8B-B14F-4D97-AF65-F5344CB8AC3E}">
        <p14:creationId xmlns:p14="http://schemas.microsoft.com/office/powerpoint/2010/main" val="214566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>
                <a:latin typeface="Calibri" panose="020F0502020204030204" pitchFamily="34" charset="0"/>
              </a:rPr>
              <a:t>Cube </a:t>
            </a:r>
            <a:r>
              <a:rPr lang="nl-NL" sz="3600" dirty="0" err="1" smtClean="0">
                <a:latin typeface="Calibri" panose="020F0502020204030204" pitchFamily="34" charset="0"/>
              </a:rPr>
              <a:t>Rendering</a:t>
            </a:r>
            <a:endParaRPr lang="nl-NL" sz="36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544" y="1706250"/>
            <a:ext cx="5820428" cy="3667044"/>
          </a:xfrm>
          <a:prstGeom prst="rect">
            <a:avLst/>
          </a:prstGeom>
          <a:ln>
            <a:noFill/>
          </a:ln>
        </p:spPr>
      </p:pic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</a:p>
        </p:txBody>
      </p:sp>
    </p:spTree>
    <p:extLst>
      <p:ext uri="{BB962C8B-B14F-4D97-AF65-F5344CB8AC3E}">
        <p14:creationId xmlns:p14="http://schemas.microsoft.com/office/powerpoint/2010/main" val="267866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941" y="1828800"/>
            <a:ext cx="5602130" cy="3506788"/>
          </a:xfrm>
          <a:prstGeom prst="rect">
            <a:avLst/>
          </a:prstGeom>
          <a:ln>
            <a:noFill/>
          </a:ln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kern="0" dirty="0" err="1" smtClean="0">
                <a:latin typeface="Calibri" panose="020F0502020204030204" pitchFamily="34" charset="0"/>
              </a:rPr>
              <a:t>Monkey</a:t>
            </a:r>
            <a:r>
              <a:rPr lang="nl-NL" sz="3200" kern="0" dirty="0" smtClean="0">
                <a:latin typeface="Calibri" panose="020F0502020204030204" pitchFamily="34" charset="0"/>
              </a:rPr>
              <a:t> </a:t>
            </a:r>
            <a:r>
              <a:rPr lang="nl-NL" sz="3200" kern="0" dirty="0" err="1" smtClean="0">
                <a:latin typeface="Calibri" panose="020F0502020204030204" pitchFamily="34" charset="0"/>
              </a:rPr>
              <a:t>Rendering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</a:p>
        </p:txBody>
      </p:sp>
    </p:spTree>
    <p:extLst>
      <p:ext uri="{BB962C8B-B14F-4D97-AF65-F5344CB8AC3E}">
        <p14:creationId xmlns:p14="http://schemas.microsoft.com/office/powerpoint/2010/main" val="272956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Presentation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The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actual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topics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914400" y="1621409"/>
            <a:ext cx="7138987" cy="41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rgbClr val="000000"/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75000"/>
                  </a:schemeClr>
                </a:solidFill>
                <a:latin typeface="Calibri"/>
              </a:rPr>
              <a:t>Start of Project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latin typeface="Calibri"/>
              </a:rPr>
              <a:t>Raytracing</a:t>
            </a:r>
            <a:endParaRPr lang="en-US" sz="3200" kern="0" dirty="0" smtClean="0"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err="1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Normals</a:t>
            </a:r>
            <a:endParaRPr lang="en-US" sz="3200" kern="0" dirty="0" smtClean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Duration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Extras</a:t>
            </a:r>
          </a:p>
          <a:p>
            <a:pPr marL="385763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kern="0" dirty="0" smtClean="0">
                <a:solidFill>
                  <a:schemeClr val="bg1">
                    <a:lumMod val="85000"/>
                  </a:schemeClr>
                </a:solidFill>
                <a:latin typeface="Calibri"/>
              </a:rPr>
              <a:t>Demo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endParaRPr lang="nl-NL" altLang="nl-NL" kern="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0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10811</TotalTime>
  <Words>208</Words>
  <Application>Microsoft Office PowerPoint</Application>
  <PresentationFormat>Diavoorstelling (4:3)</PresentationFormat>
  <Paragraphs>137</Paragraphs>
  <Slides>32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3" baseType="lpstr">
      <vt:lpstr>text</vt:lpstr>
      <vt:lpstr>Presentation Raytracer</vt:lpstr>
      <vt:lpstr>Competition Image</vt:lpstr>
      <vt:lpstr>Work Distribution</vt:lpstr>
      <vt:lpstr>Presentation</vt:lpstr>
      <vt:lpstr>Psychedelic Art</vt:lpstr>
      <vt:lpstr>Cube Rendering</vt:lpstr>
      <vt:lpstr>Cube Rendering</vt:lpstr>
      <vt:lpstr>Monkey Rendering</vt:lpstr>
      <vt:lpstr>Presentation</vt:lpstr>
      <vt:lpstr>Geometric Ray Tracing</vt:lpstr>
      <vt:lpstr>Solution</vt:lpstr>
      <vt:lpstr>Result</vt:lpstr>
      <vt:lpstr>Presentation</vt:lpstr>
      <vt:lpstr>New Mesh</vt:lpstr>
      <vt:lpstr>Blinn-Phong</vt:lpstr>
      <vt:lpstr>Actual normals</vt:lpstr>
      <vt:lpstr>Actual normals</vt:lpstr>
      <vt:lpstr>Presentation</vt:lpstr>
      <vt:lpstr>Challenges</vt:lpstr>
      <vt:lpstr>Octrees</vt:lpstr>
      <vt:lpstr>Octrees</vt:lpstr>
      <vt:lpstr>Octrees</vt:lpstr>
      <vt:lpstr>Multithreading</vt:lpstr>
      <vt:lpstr>Multithreading</vt:lpstr>
      <vt:lpstr>Presentation</vt:lpstr>
      <vt:lpstr>Reflection </vt:lpstr>
      <vt:lpstr>Reflection, onto other objects </vt:lpstr>
      <vt:lpstr>Shadows </vt:lpstr>
      <vt:lpstr>Shadows, multiple light sources </vt:lpstr>
      <vt:lpstr>Refraction </vt:lpstr>
      <vt:lpstr>Toggle functions </vt:lpstr>
      <vt:lpstr>Presentation</vt:lpstr>
    </vt:vector>
  </TitlesOfParts>
  <Company>biwilderd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Missie en Visie TU Delft</dc:title>
  <dc:creator>Arend Jan de Graaff</dc:creator>
  <cp:lastModifiedBy>ArendJan</cp:lastModifiedBy>
  <cp:revision>1095</cp:revision>
  <cp:lastPrinted>2010-08-18T11:28:56Z</cp:lastPrinted>
  <dcterms:created xsi:type="dcterms:W3CDTF">2011-02-22T09:03:58Z</dcterms:created>
  <dcterms:modified xsi:type="dcterms:W3CDTF">2014-06-25T21:50:33Z</dcterms:modified>
</cp:coreProperties>
</file>